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Proxima Nova"/>
      <p:regular r:id="rId27"/>
      <p:bold r:id="rId28"/>
      <p:italic r:id="rId29"/>
      <p:boldItalic r:id="rId30"/>
    </p:embeddedFont>
    <p:embeddedFont>
      <p:font typeface="Roboto"/>
      <p:regular r:id="rId31"/>
      <p:bold r:id="rId32"/>
      <p:italic r:id="rId33"/>
      <p:boldItalic r:id="rId34"/>
    </p:embeddedFont>
    <p:embeddedFont>
      <p:font typeface="Inter"/>
      <p:regular r:id="rId35"/>
      <p:bold r:id="rId36"/>
      <p:italic r:id="rId37"/>
      <p:boldItalic r:id="rId38"/>
    </p:embeddedFont>
    <p:embeddedFont>
      <p:font typeface="Bebas Neue"/>
      <p:regular r:id="rId39"/>
    </p:embeddedFont>
    <p:embeddedFont>
      <p:font typeface="Proxima Nova Extrabold"/>
      <p:bold r:id="rId40"/>
    </p:embeddedFont>
    <p:embeddedFont>
      <p:font typeface="PT Sans"/>
      <p:regular r:id="rId41"/>
      <p:bold r:id="rId42"/>
      <p:italic r:id="rId43"/>
      <p:boldItalic r:id="rId44"/>
    </p:embeddedFont>
    <p:embeddedFont>
      <p:font typeface="Roboto Mono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9" roundtripDataSignature="AMtx7mjjTciyc8gjpO1NUwcZ/Rg70Tp7T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roximaNovaExtrabold-bold.fntdata"/><Relationship Id="rId42" Type="http://schemas.openxmlformats.org/officeDocument/2006/relationships/font" Target="fonts/PTSans-bold.fntdata"/><Relationship Id="rId41" Type="http://schemas.openxmlformats.org/officeDocument/2006/relationships/font" Target="fonts/PTSans-regular.fntdata"/><Relationship Id="rId44" Type="http://schemas.openxmlformats.org/officeDocument/2006/relationships/font" Target="fonts/PTSans-boldItalic.fntdata"/><Relationship Id="rId43" Type="http://schemas.openxmlformats.org/officeDocument/2006/relationships/font" Target="fonts/PTSans-italic.fntdata"/><Relationship Id="rId46" Type="http://schemas.openxmlformats.org/officeDocument/2006/relationships/font" Target="fonts/RobotoMono-bold.fntdata"/><Relationship Id="rId45" Type="http://schemas.openxmlformats.org/officeDocument/2006/relationships/font" Target="fonts/RobotoMon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RobotoMono-boldItalic.fntdata"/><Relationship Id="rId47" Type="http://schemas.openxmlformats.org/officeDocument/2006/relationships/font" Target="fonts/RobotoMono-italic.fntdata"/><Relationship Id="rId49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regular.fntdata"/><Relationship Id="rId30" Type="http://schemas.openxmlformats.org/officeDocument/2006/relationships/font" Target="fonts/ProximaNova-boldItalic.fntdata"/><Relationship Id="rId33" Type="http://schemas.openxmlformats.org/officeDocument/2006/relationships/font" Target="fonts/Roboto-italic.fntdata"/><Relationship Id="rId32" Type="http://schemas.openxmlformats.org/officeDocument/2006/relationships/font" Target="fonts/Roboto-bold.fntdata"/><Relationship Id="rId35" Type="http://schemas.openxmlformats.org/officeDocument/2006/relationships/font" Target="fonts/Inter-regular.fntdata"/><Relationship Id="rId34" Type="http://schemas.openxmlformats.org/officeDocument/2006/relationships/font" Target="fonts/Roboto-boldItalic.fntdata"/><Relationship Id="rId37" Type="http://schemas.openxmlformats.org/officeDocument/2006/relationships/font" Target="fonts/Inter-italic.fntdata"/><Relationship Id="rId36" Type="http://schemas.openxmlformats.org/officeDocument/2006/relationships/font" Target="fonts/Inter-bold.fntdata"/><Relationship Id="rId39" Type="http://schemas.openxmlformats.org/officeDocument/2006/relationships/font" Target="fonts/BebasNeue-regular.fntdata"/><Relationship Id="rId38" Type="http://schemas.openxmlformats.org/officeDocument/2006/relationships/font" Target="fonts/Inter-bold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ProximaNova-bold.fntdata"/><Relationship Id="rId27" Type="http://schemas.openxmlformats.org/officeDocument/2006/relationships/font" Target="fonts/ProximaNova-regular.fntdata"/><Relationship Id="rId29" Type="http://schemas.openxmlformats.org/officeDocument/2006/relationships/font" Target="fonts/ProximaNova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  <p:extLst>
    <p:ext uri="{620B2872-D7B9-4A21-9093-7833F8D536E1}">
      <p15:sldGuideLst>
        <p15:guide id="1" orient="horz" pos="2880">
          <p15:clr>
            <a:srgbClr val="F26B43"/>
          </p15:clr>
        </p15:guide>
        <p15:guide id="2" pos="2160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5" name="Google Shape;95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2489aa6272_1_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g22489aa6272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2489aa6272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g22489aa627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2429476786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g2242947678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2489aa6272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g22489aa6272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f789168b6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g2f789168b6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>
                <a:solidFill>
                  <a:schemeClr val="dk1"/>
                </a:solidFill>
              </a:rPr>
              <a:t>Kick Off; Interlocutores?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f789168b6d_0_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g2f789168b6d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2489aa6272_1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g22489aa6272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2489aa6272_1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g22489aa6272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246df81815_0_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g2246df81815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2489aa6272_1_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22489aa6272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839b6d8710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g2839b6d8710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2489aa6272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g22489aa6272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2429476786_0_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2242947678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fc26bd5d8b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g2fc26bd5d8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fc33310da3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g2fc33310da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f789168b6d_0_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g2f789168b6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fc33310da3_1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g2fc33310da3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7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4"/>
          <p:cNvSpPr txBox="1"/>
          <p:nvPr>
            <p:ph hasCustomPrompt="1" type="title"/>
          </p:nvPr>
        </p:nvSpPr>
        <p:spPr>
          <a:xfrm>
            <a:off x="1762950" y="2167788"/>
            <a:ext cx="5618100" cy="11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1" i="0" sz="7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24"/>
          <p:cNvSpPr txBox="1"/>
          <p:nvPr>
            <p:ph idx="1" type="subTitle"/>
          </p:nvPr>
        </p:nvSpPr>
        <p:spPr>
          <a:xfrm>
            <a:off x="1762950" y="3088213"/>
            <a:ext cx="56181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5"/>
          <p:cNvSpPr txBox="1"/>
          <p:nvPr>
            <p:ph type="title"/>
          </p:nvPr>
        </p:nvSpPr>
        <p:spPr>
          <a:xfrm>
            <a:off x="2223600" y="559298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1" i="0" sz="6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25"/>
          <p:cNvSpPr txBox="1"/>
          <p:nvPr>
            <p:ph idx="1" type="subTitle"/>
          </p:nvPr>
        </p:nvSpPr>
        <p:spPr>
          <a:xfrm>
            <a:off x="2223600" y="1328198"/>
            <a:ext cx="4696800" cy="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b="0" i="0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65" name="Google Shape;65;p25"/>
          <p:cNvSpPr txBox="1"/>
          <p:nvPr>
            <p:ph idx="2" type="title"/>
          </p:nvPr>
        </p:nvSpPr>
        <p:spPr>
          <a:xfrm>
            <a:off x="2223600" y="1911554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1" i="0" sz="6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25"/>
          <p:cNvSpPr txBox="1"/>
          <p:nvPr>
            <p:ph idx="3" type="subTitle"/>
          </p:nvPr>
        </p:nvSpPr>
        <p:spPr>
          <a:xfrm>
            <a:off x="2223600" y="2680454"/>
            <a:ext cx="46968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b="0" i="0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67" name="Google Shape;67;p25"/>
          <p:cNvSpPr txBox="1"/>
          <p:nvPr>
            <p:ph idx="4" type="title"/>
          </p:nvPr>
        </p:nvSpPr>
        <p:spPr>
          <a:xfrm>
            <a:off x="2223600" y="3263809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1" i="0" sz="6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25"/>
          <p:cNvSpPr txBox="1"/>
          <p:nvPr>
            <p:ph idx="5" type="subTitle"/>
          </p:nvPr>
        </p:nvSpPr>
        <p:spPr>
          <a:xfrm>
            <a:off x="2223600" y="4032710"/>
            <a:ext cx="46968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b="0" i="0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6"/>
          <p:cNvSpPr txBox="1"/>
          <p:nvPr>
            <p:ph type="title"/>
          </p:nvPr>
        </p:nvSpPr>
        <p:spPr>
          <a:xfrm>
            <a:off x="5171488" y="933275"/>
            <a:ext cx="3143700" cy="223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26"/>
          <p:cNvSpPr txBox="1"/>
          <p:nvPr>
            <p:ph idx="1" type="subTitle"/>
          </p:nvPr>
        </p:nvSpPr>
        <p:spPr>
          <a:xfrm>
            <a:off x="5171488" y="3090350"/>
            <a:ext cx="31437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26"/>
          <p:cNvSpPr/>
          <p:nvPr>
            <p:ph idx="2" type="pic"/>
          </p:nvPr>
        </p:nvSpPr>
        <p:spPr>
          <a:xfrm>
            <a:off x="828813" y="994525"/>
            <a:ext cx="4008900" cy="315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8"/>
          <p:cNvSpPr txBox="1"/>
          <p:nvPr>
            <p:ph type="title"/>
          </p:nvPr>
        </p:nvSpPr>
        <p:spPr>
          <a:xfrm>
            <a:off x="2268125" y="1651900"/>
            <a:ext cx="46077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9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29"/>
          <p:cNvSpPr txBox="1"/>
          <p:nvPr/>
        </p:nvSpPr>
        <p:spPr>
          <a:xfrm>
            <a:off x="139660" y="264931"/>
            <a:ext cx="5020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//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0"/>
          <p:cNvSpPr txBox="1"/>
          <p:nvPr>
            <p:ph idx="1" type="subTitle"/>
          </p:nvPr>
        </p:nvSpPr>
        <p:spPr>
          <a:xfrm>
            <a:off x="4629344" y="1608575"/>
            <a:ext cx="3794700" cy="28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Google Shape;80;p30"/>
          <p:cNvSpPr txBox="1"/>
          <p:nvPr>
            <p:ph idx="2" type="subTitle"/>
          </p:nvPr>
        </p:nvSpPr>
        <p:spPr>
          <a:xfrm>
            <a:off x="720256" y="1608575"/>
            <a:ext cx="3794100" cy="28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Google Shape;81;p30"/>
          <p:cNvSpPr txBox="1"/>
          <p:nvPr>
            <p:ph idx="3" type="subTitle"/>
          </p:nvPr>
        </p:nvSpPr>
        <p:spPr>
          <a:xfrm>
            <a:off x="719956" y="1294834"/>
            <a:ext cx="37947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30"/>
          <p:cNvSpPr txBox="1"/>
          <p:nvPr>
            <p:ph idx="4" type="subTitle"/>
          </p:nvPr>
        </p:nvSpPr>
        <p:spPr>
          <a:xfrm>
            <a:off x="4629344" y="1294834"/>
            <a:ext cx="37947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30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p30"/>
          <p:cNvSpPr txBox="1"/>
          <p:nvPr/>
        </p:nvSpPr>
        <p:spPr>
          <a:xfrm>
            <a:off x="139660" y="264931"/>
            <a:ext cx="5020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//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1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31"/>
          <p:cNvSpPr txBox="1"/>
          <p:nvPr/>
        </p:nvSpPr>
        <p:spPr>
          <a:xfrm>
            <a:off x="139660" y="264931"/>
            <a:ext cx="5020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//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3"/>
          <p:cNvSpPr txBox="1"/>
          <p:nvPr>
            <p:ph type="title"/>
          </p:nvPr>
        </p:nvSpPr>
        <p:spPr>
          <a:xfrm>
            <a:off x="720000" y="1413525"/>
            <a:ext cx="4294800" cy="20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Google Shape;90;p33"/>
          <p:cNvSpPr txBox="1"/>
          <p:nvPr>
            <p:ph idx="1" type="subTitle"/>
          </p:nvPr>
        </p:nvSpPr>
        <p:spPr>
          <a:xfrm>
            <a:off x="720000" y="3508800"/>
            <a:ext cx="4294800" cy="100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0"/>
          <p:cNvSpPr/>
          <p:nvPr/>
        </p:nvSpPr>
        <p:spPr>
          <a:xfrm>
            <a:off x="61546" y="0"/>
            <a:ext cx="9513277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0"/>
          <p:cNvSpPr txBox="1"/>
          <p:nvPr>
            <p:ph idx="1" type="subTitle"/>
          </p:nvPr>
        </p:nvSpPr>
        <p:spPr>
          <a:xfrm>
            <a:off x="727531" y="2193177"/>
            <a:ext cx="2354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0"/>
          <p:cNvSpPr txBox="1"/>
          <p:nvPr>
            <p:ph idx="2" type="subTitle"/>
          </p:nvPr>
        </p:nvSpPr>
        <p:spPr>
          <a:xfrm>
            <a:off x="727531" y="3739399"/>
            <a:ext cx="2354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0"/>
          <p:cNvSpPr txBox="1"/>
          <p:nvPr>
            <p:ph idx="3" type="subTitle"/>
          </p:nvPr>
        </p:nvSpPr>
        <p:spPr>
          <a:xfrm>
            <a:off x="3399150" y="3739388"/>
            <a:ext cx="2349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0"/>
          <p:cNvSpPr txBox="1"/>
          <p:nvPr>
            <p:ph idx="4" type="subTitle"/>
          </p:nvPr>
        </p:nvSpPr>
        <p:spPr>
          <a:xfrm>
            <a:off x="3399150" y="2193175"/>
            <a:ext cx="2349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20"/>
          <p:cNvSpPr txBox="1"/>
          <p:nvPr>
            <p:ph idx="5" type="title"/>
          </p:nvPr>
        </p:nvSpPr>
        <p:spPr>
          <a:xfrm>
            <a:off x="745115" y="13955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20"/>
          <p:cNvSpPr txBox="1"/>
          <p:nvPr>
            <p:ph idx="6" type="title"/>
          </p:nvPr>
        </p:nvSpPr>
        <p:spPr>
          <a:xfrm>
            <a:off x="3414634" y="29418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20"/>
          <p:cNvSpPr txBox="1"/>
          <p:nvPr>
            <p:ph idx="7" type="title"/>
          </p:nvPr>
        </p:nvSpPr>
        <p:spPr>
          <a:xfrm>
            <a:off x="745115" y="29418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20"/>
          <p:cNvSpPr txBox="1"/>
          <p:nvPr>
            <p:ph idx="8" type="title"/>
          </p:nvPr>
        </p:nvSpPr>
        <p:spPr>
          <a:xfrm>
            <a:off x="3414634" y="13955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20"/>
          <p:cNvSpPr txBox="1"/>
          <p:nvPr>
            <p:ph idx="9" type="subTitle"/>
          </p:nvPr>
        </p:nvSpPr>
        <p:spPr>
          <a:xfrm>
            <a:off x="6066569" y="3739388"/>
            <a:ext cx="2349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20"/>
          <p:cNvSpPr txBox="1"/>
          <p:nvPr>
            <p:ph idx="13" type="subTitle"/>
          </p:nvPr>
        </p:nvSpPr>
        <p:spPr>
          <a:xfrm>
            <a:off x="6066569" y="2193175"/>
            <a:ext cx="2349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20"/>
          <p:cNvSpPr txBox="1"/>
          <p:nvPr>
            <p:ph idx="14" type="title"/>
          </p:nvPr>
        </p:nvSpPr>
        <p:spPr>
          <a:xfrm>
            <a:off x="6084153" y="29418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20"/>
          <p:cNvSpPr txBox="1"/>
          <p:nvPr>
            <p:ph idx="15" type="title"/>
          </p:nvPr>
        </p:nvSpPr>
        <p:spPr>
          <a:xfrm>
            <a:off x="6084153" y="13955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20"/>
          <p:cNvSpPr txBox="1"/>
          <p:nvPr>
            <p:ph idx="16" type="subTitle"/>
          </p:nvPr>
        </p:nvSpPr>
        <p:spPr>
          <a:xfrm>
            <a:off x="727531" y="1911775"/>
            <a:ext cx="2354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" name="Google Shape;24;p20"/>
          <p:cNvSpPr txBox="1"/>
          <p:nvPr>
            <p:ph idx="17" type="subTitle"/>
          </p:nvPr>
        </p:nvSpPr>
        <p:spPr>
          <a:xfrm>
            <a:off x="727531" y="3458008"/>
            <a:ext cx="2354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" name="Google Shape;25;p20"/>
          <p:cNvSpPr txBox="1"/>
          <p:nvPr>
            <p:ph idx="18" type="subTitle"/>
          </p:nvPr>
        </p:nvSpPr>
        <p:spPr>
          <a:xfrm>
            <a:off x="3399150" y="3457998"/>
            <a:ext cx="234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" name="Google Shape;26;p20"/>
          <p:cNvSpPr txBox="1"/>
          <p:nvPr>
            <p:ph idx="19" type="subTitle"/>
          </p:nvPr>
        </p:nvSpPr>
        <p:spPr>
          <a:xfrm>
            <a:off x="3399150" y="1911775"/>
            <a:ext cx="234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" name="Google Shape;27;p20"/>
          <p:cNvSpPr txBox="1"/>
          <p:nvPr>
            <p:ph idx="20" type="subTitle"/>
          </p:nvPr>
        </p:nvSpPr>
        <p:spPr>
          <a:xfrm>
            <a:off x="6066569" y="3457998"/>
            <a:ext cx="234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" name="Google Shape;28;p20"/>
          <p:cNvSpPr txBox="1"/>
          <p:nvPr>
            <p:ph idx="21" type="subTitle"/>
          </p:nvPr>
        </p:nvSpPr>
        <p:spPr>
          <a:xfrm>
            <a:off x="6066569" y="1911775"/>
            <a:ext cx="234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9"/>
          <p:cNvSpPr txBox="1"/>
          <p:nvPr>
            <p:ph type="ctrTitle"/>
          </p:nvPr>
        </p:nvSpPr>
        <p:spPr>
          <a:xfrm>
            <a:off x="1023750" y="1320975"/>
            <a:ext cx="7096800" cy="222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19"/>
          <p:cNvSpPr txBox="1"/>
          <p:nvPr>
            <p:ph idx="1" type="subTitle"/>
          </p:nvPr>
        </p:nvSpPr>
        <p:spPr>
          <a:xfrm>
            <a:off x="1023750" y="3588575"/>
            <a:ext cx="62712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19"/>
          <p:cNvSpPr/>
          <p:nvPr/>
        </p:nvSpPr>
        <p:spPr>
          <a:xfrm>
            <a:off x="7924800" y="0"/>
            <a:ext cx="1219200" cy="85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24800" y="231775"/>
            <a:ext cx="1038313" cy="38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1"/>
          <p:cNvSpPr txBox="1"/>
          <p:nvPr>
            <p:ph type="title"/>
          </p:nvPr>
        </p:nvSpPr>
        <p:spPr>
          <a:xfrm>
            <a:off x="869274" y="1902775"/>
            <a:ext cx="4985425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1" i="0" sz="5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21"/>
          <p:cNvSpPr txBox="1"/>
          <p:nvPr>
            <p:ph idx="2" type="title"/>
          </p:nvPr>
        </p:nvSpPr>
        <p:spPr>
          <a:xfrm>
            <a:off x="869274" y="796775"/>
            <a:ext cx="3573299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8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Google Shape;37;p21"/>
          <p:cNvSpPr txBox="1"/>
          <p:nvPr>
            <p:ph idx="1" type="subTitle"/>
          </p:nvPr>
        </p:nvSpPr>
        <p:spPr>
          <a:xfrm>
            <a:off x="869275" y="3011025"/>
            <a:ext cx="35733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2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22"/>
          <p:cNvSpPr txBox="1"/>
          <p:nvPr>
            <p:ph idx="1" type="subTitle"/>
          </p:nvPr>
        </p:nvSpPr>
        <p:spPr>
          <a:xfrm>
            <a:off x="641721" y="1582522"/>
            <a:ext cx="460614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22"/>
          <p:cNvSpPr txBox="1"/>
          <p:nvPr>
            <p:ph idx="2" type="subTitle"/>
          </p:nvPr>
        </p:nvSpPr>
        <p:spPr>
          <a:xfrm>
            <a:off x="641721" y="2702257"/>
            <a:ext cx="4606140" cy="6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22"/>
          <p:cNvSpPr txBox="1"/>
          <p:nvPr>
            <p:ph idx="3" type="subTitle"/>
          </p:nvPr>
        </p:nvSpPr>
        <p:spPr>
          <a:xfrm>
            <a:off x="641721" y="3823192"/>
            <a:ext cx="4606140" cy="6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22"/>
          <p:cNvSpPr txBox="1"/>
          <p:nvPr>
            <p:ph idx="4" type="subTitle"/>
          </p:nvPr>
        </p:nvSpPr>
        <p:spPr>
          <a:xfrm>
            <a:off x="641721" y="1241275"/>
            <a:ext cx="460614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1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4" name="Google Shape;44;p22"/>
          <p:cNvSpPr txBox="1"/>
          <p:nvPr>
            <p:ph idx="5" type="subTitle"/>
          </p:nvPr>
        </p:nvSpPr>
        <p:spPr>
          <a:xfrm>
            <a:off x="641721" y="2350127"/>
            <a:ext cx="460614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1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5" name="Google Shape;45;p22"/>
          <p:cNvSpPr txBox="1"/>
          <p:nvPr>
            <p:ph idx="6" type="subTitle"/>
          </p:nvPr>
        </p:nvSpPr>
        <p:spPr>
          <a:xfrm>
            <a:off x="641721" y="3470626"/>
            <a:ext cx="460614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1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" name="Google Shape;46;p22"/>
          <p:cNvSpPr txBox="1"/>
          <p:nvPr/>
        </p:nvSpPr>
        <p:spPr>
          <a:xfrm>
            <a:off x="139660" y="264931"/>
            <a:ext cx="5020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//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sor 1ra Jerarquía">
  <p:cSld name="SECTION_HEADER_1">
    <p:bg>
      <p:bgPr>
        <a:solidFill>
          <a:srgbClr val="3B85FF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2f789168b6d_0_88"/>
          <p:cNvSpPr txBox="1"/>
          <p:nvPr>
            <p:ph idx="1" type="subTitle"/>
          </p:nvPr>
        </p:nvSpPr>
        <p:spPr>
          <a:xfrm>
            <a:off x="610450" y="1723675"/>
            <a:ext cx="7749900" cy="4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" name="Google Shape;49;g2f789168b6d_0_88"/>
          <p:cNvSpPr txBox="1"/>
          <p:nvPr>
            <p:ph type="title"/>
          </p:nvPr>
        </p:nvSpPr>
        <p:spPr>
          <a:xfrm>
            <a:off x="599700" y="2063900"/>
            <a:ext cx="7749900" cy="13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bg>
      <p:bgPr>
        <a:solidFill>
          <a:schemeClr val="dk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2"/>
          <p:cNvSpPr txBox="1"/>
          <p:nvPr>
            <p:ph type="title"/>
          </p:nvPr>
        </p:nvSpPr>
        <p:spPr>
          <a:xfrm>
            <a:off x="1883694" y="782371"/>
            <a:ext cx="53766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7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32"/>
          <p:cNvSpPr txBox="1"/>
          <p:nvPr>
            <p:ph idx="1" type="subTitle"/>
          </p:nvPr>
        </p:nvSpPr>
        <p:spPr>
          <a:xfrm>
            <a:off x="1883706" y="1890775"/>
            <a:ext cx="5376600" cy="11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27"/>
          <p:cNvSpPr txBox="1"/>
          <p:nvPr>
            <p:ph type="title"/>
          </p:nvPr>
        </p:nvSpPr>
        <p:spPr>
          <a:xfrm>
            <a:off x="2452325" y="3344975"/>
            <a:ext cx="4239300" cy="12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3"/>
          <p:cNvSpPr txBox="1"/>
          <p:nvPr>
            <p:ph type="title"/>
          </p:nvPr>
        </p:nvSpPr>
        <p:spPr>
          <a:xfrm>
            <a:off x="4327725" y="3744550"/>
            <a:ext cx="41031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23"/>
          <p:cNvSpPr txBox="1"/>
          <p:nvPr>
            <p:ph idx="1" type="subTitle"/>
          </p:nvPr>
        </p:nvSpPr>
        <p:spPr>
          <a:xfrm>
            <a:off x="684525" y="2011625"/>
            <a:ext cx="7746300" cy="169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2F2F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575762" y="231289"/>
            <a:ext cx="387351" cy="38735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385">
          <p15:clr>
            <a:srgbClr val="F26B43"/>
          </p15:clr>
        </p15:guide>
        <p15:guide id="3" pos="5375">
          <p15:clr>
            <a:srgbClr val="F26B43"/>
          </p15:clr>
        </p15:guide>
        <p15:guide id="4" orient="horz">
          <p15:clr>
            <a:srgbClr val="F26B43"/>
          </p15:clr>
        </p15:guide>
        <p15:guide id="5" orient="horz" pos="3240">
          <p15:clr>
            <a:srgbClr val="F26B43"/>
          </p15:clr>
        </p15:guide>
        <p15:guide id="6" orient="horz" pos="3003">
          <p15:clr>
            <a:srgbClr val="F26B43"/>
          </p15:clr>
        </p15:guide>
        <p15:guide id="7" orient="horz" pos="237">
          <p15:clr>
            <a:srgbClr val="F26B43"/>
          </p15:clr>
        </p15:guide>
        <p15:guide id="8" orient="horz" pos="486">
          <p15:clr>
            <a:srgbClr val="F26B43"/>
          </p15:clr>
        </p15:guide>
        <p15:guide id="9">
          <p15:clr>
            <a:srgbClr val="F26B43"/>
          </p15:clr>
        </p15:guide>
        <p15:guide id="10" pos="5760">
          <p15:clr>
            <a:srgbClr val="F26B43"/>
          </p15:clr>
        </p15:guide>
        <p15:guide id="11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25675" y="1879600"/>
            <a:ext cx="4692650" cy="9452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2489aa6272_1_52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EJEMPLO</a:t>
            </a:r>
            <a:endParaRPr sz="5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import java.awt.event.MouseEvent;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import java.awt.event.MouseListener;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import javax.swing.JFrame;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import javax.swing.JLabel;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import javax.swing.JOptionPane;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public class MouseEventExample {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public static void main(String[] args) {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// Crea un nuevo marco (ventana) con el título "MouseEvent Example"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JFrame frame = new JFrame("MouseEvent Example");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// Crea una etiqueta (label) con el texto "Haz clic con el botón derecho"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JLabel label = new JLabel("Haz clic con el botón derecho");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// Añade un listener para capturar los eventos del ratón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label.addMouseListener(new MouseListener() {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@Override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public void mouseClicked(MouseEvent e) {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    // Verifica si el botón clicado es el botón derecho del ratón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    if (e.getButton() == MouseEvent.BUTTON3) {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        // Muestra un cuadro de diálogo si se hace clic con el botón derecho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        JOptionPane.showMessageDialog(frame, "¡Botón derecho clicado!");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    }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}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@Override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public void mousePressed(MouseEvent e) {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    // Método vacío (no es necesario para este ejemplo)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}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@Override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public void mouseReleased(MouseEvent e) {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    // Método vacío (no es necesario para este ejemplo)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}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@Override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public void mouseEntered(MouseEvent e) {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    // Método vacío (no es necesario para este ejemplo)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}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@Override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public void mouseExited(MouseEvent e) {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    // Método vacío (no es necesario para este ejemplo)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    }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});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// Añade la etiqueta a la ventana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frame.add(label);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// Establece el tamaño de la ventana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frame.setSize(300, 100);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// Define la operación de cierre cuando se cierra la ventana (salir del programa)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frame.setDefaultCloseOperation(JFrame.EXIT_ON_CLOSE);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// Hace que la ventana sea visible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    frame.setVisible(true);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    }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es-CO" sz="900">
                <a:solidFill>
                  <a:schemeClr val="dk1"/>
                </a:solidFill>
              </a:rPr>
              <a:t>}</a:t>
            </a:r>
            <a:endParaRPr b="0" sz="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2489aa6272_1_0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EJEMPLO</a:t>
            </a:r>
            <a:endParaRPr sz="5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100">
                <a:solidFill>
                  <a:schemeClr val="dk1"/>
                </a:solidFill>
              </a:rPr>
              <a:t>1. </a:t>
            </a:r>
            <a:r>
              <a:rPr lang="es-CO" sz="1100">
                <a:solidFill>
                  <a:schemeClr val="dk1"/>
                </a:solidFill>
              </a:rPr>
              <a:t>MouseEvent</a:t>
            </a:r>
            <a:r>
              <a:rPr b="0" lang="es-CO" sz="1100">
                <a:solidFill>
                  <a:schemeClr val="dk1"/>
                </a:solidFill>
              </a:rPr>
              <a:t> (acción con el ratón)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300">
                <a:solidFill>
                  <a:schemeClr val="dk1"/>
                </a:solidFill>
              </a:rPr>
              <a:t>Explicación:</a:t>
            </a:r>
            <a:endParaRPr sz="13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AutoNum type="arabicPeriod"/>
            </a:pPr>
            <a:r>
              <a:rPr b="0" lang="es-CO" sz="900">
                <a:solidFill>
                  <a:schemeClr val="dk1"/>
                </a:solidFill>
              </a:rPr>
              <a:t>Se crea una ventana y una etiqueta con texto.</a:t>
            </a:r>
            <a:endParaRPr b="0"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AutoNum type="arabicPeriod"/>
            </a:pPr>
            <a:r>
              <a:rPr b="0" lang="es-CO" sz="900">
                <a:solidFill>
                  <a:schemeClr val="dk1"/>
                </a:solidFill>
              </a:rPr>
              <a:t>Se le asigna un MouseListener a la etiqueta para detectar cuando el usuario hace clic con el ratón.</a:t>
            </a:r>
            <a:endParaRPr b="0"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AutoNum type="arabicPeriod"/>
            </a:pPr>
            <a:r>
              <a:rPr b="0" lang="es-CO" sz="900">
                <a:solidFill>
                  <a:schemeClr val="dk1"/>
                </a:solidFill>
              </a:rPr>
              <a:t>Si el clic es con el botón derecho, el listener muestra un cuadro de diálogo.</a:t>
            </a:r>
            <a:endParaRPr b="0" sz="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72" name="Google Shape;172;g22489aa6272_1_0"/>
          <p:cNvSpPr txBox="1"/>
          <p:nvPr/>
        </p:nvSpPr>
        <p:spPr>
          <a:xfrm>
            <a:off x="1093275" y="1489625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Este tipo de evento se dispara cuando el usuario realiza una acción con el ratón, como hacer clic o mover el cursor.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2429476786_0_47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  Ejercicios Prácticos</a:t>
            </a:r>
            <a:endParaRPr/>
          </a:p>
        </p:txBody>
      </p:sp>
      <p:sp>
        <p:nvSpPr>
          <p:cNvPr id="178" name="Google Shape;178;g22429476786_0_47"/>
          <p:cNvSpPr txBox="1"/>
          <p:nvPr/>
        </p:nvSpPr>
        <p:spPr>
          <a:xfrm>
            <a:off x="374200" y="820600"/>
            <a:ext cx="8320800" cy="53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Ejercicio 1:</a:t>
            </a:r>
            <a:r>
              <a:rPr lang="es-CO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 Contador de clics (ActionEvent)</a:t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Objetivo: </a:t>
            </a:r>
            <a:r>
              <a:rPr i="0" lang="es-CO" sz="1100" u="none" cap="none" strike="noStrike">
                <a:solidFill>
                  <a:schemeClr val="dk1"/>
                </a:solidFill>
              </a:rPr>
              <a:t>Crear una interfaz con un botón que cuente cuántas veces se ha hecho clic en él.</a:t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Instrucciones: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i="0" lang="es-CO" sz="1100" u="none" cap="none" strike="noStrike">
                <a:solidFill>
                  <a:schemeClr val="dk1"/>
                </a:solidFill>
              </a:rPr>
              <a:t>Crear una ventana con un botón que diga "Haz clic".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i="0" lang="es-CO" sz="1100" u="none" cap="none" strike="noStrike">
                <a:solidFill>
                  <a:schemeClr val="dk1"/>
                </a:solidFill>
              </a:rPr>
              <a:t>Cada vez que se haga clic en el botón, debe aumentar un contador y mostrar cuántas veces se ha hecho clic en el botón en el título de la ventana. </a:t>
            </a:r>
            <a:endParaRPr i="0" sz="1100" u="none" cap="none" strike="noStrike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 una clase Libro que tenga los siguientes atributos: titulo, autor, y paginas. La clase debe tener un</a:t>
            </a:r>
            <a:b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Ejercicio 2:</a:t>
            </a:r>
            <a:r>
              <a:rPr lang="es-CO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 Detección de teclas (KeyEvent)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s-CO" sz="1100">
                <a:solidFill>
                  <a:schemeClr val="dk1"/>
                </a:solidFill>
              </a:rPr>
              <a:t>Objetivo:</a:t>
            </a:r>
            <a:r>
              <a:rPr lang="es-CO" sz="1100">
                <a:solidFill>
                  <a:schemeClr val="dk1"/>
                </a:solidFill>
              </a:rPr>
              <a:t> </a:t>
            </a:r>
            <a:r>
              <a:rPr lang="es-CO" sz="1100">
                <a:solidFill>
                  <a:schemeClr val="dk1"/>
                </a:solidFill>
              </a:rPr>
              <a:t>Crear un campo de texto que detecte cuándo el usuario presiona la tecla Enter o la tecla "A" y muestre un mensaje distinto en cada caso.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CO" sz="1100">
                <a:solidFill>
                  <a:schemeClr val="dk1"/>
                </a:solidFill>
              </a:rPr>
              <a:t>Instrucciones: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CO" sz="1100">
                <a:solidFill>
                  <a:schemeClr val="dk1"/>
                </a:solidFill>
              </a:rPr>
              <a:t>Crear una ventana con un campo de texto.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CO" sz="1100">
                <a:solidFill>
                  <a:schemeClr val="dk1"/>
                </a:solidFill>
              </a:rPr>
              <a:t>Si el usuario presiona la tecla </a:t>
            </a:r>
            <a:r>
              <a:rPr b="1" lang="es-CO" sz="1100">
                <a:solidFill>
                  <a:schemeClr val="dk1"/>
                </a:solidFill>
              </a:rPr>
              <a:t>Enter</a:t>
            </a:r>
            <a:r>
              <a:rPr lang="es-CO" sz="1100">
                <a:solidFill>
                  <a:schemeClr val="dk1"/>
                </a:solidFill>
              </a:rPr>
              <a:t>, debe mostrar un cuadro de diálogo con el mensaje "Enter presionado".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CO" sz="1100">
                <a:solidFill>
                  <a:schemeClr val="dk1"/>
                </a:solidFill>
              </a:rPr>
              <a:t>Si el usuario presiona la tecla </a:t>
            </a:r>
            <a:r>
              <a:rPr b="1" lang="es-CO" sz="1100">
                <a:solidFill>
                  <a:schemeClr val="dk1"/>
                </a:solidFill>
              </a:rPr>
              <a:t>A</a:t>
            </a:r>
            <a:r>
              <a:rPr lang="es-CO" sz="1100">
                <a:solidFill>
                  <a:schemeClr val="dk1"/>
                </a:solidFill>
              </a:rPr>
              <a:t>, debe mostrar un cuadro de diálogo con el mensaje "Tecla A presionada".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b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2489aa6272_1_9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  Ejercicios Prácticos</a:t>
            </a:r>
            <a:endParaRPr/>
          </a:p>
        </p:txBody>
      </p:sp>
      <p:sp>
        <p:nvSpPr>
          <p:cNvPr id="184" name="Google Shape;184;g22489aa6272_1_9"/>
          <p:cNvSpPr txBox="1"/>
          <p:nvPr/>
        </p:nvSpPr>
        <p:spPr>
          <a:xfrm>
            <a:off x="374200" y="820600"/>
            <a:ext cx="8320800" cy="41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O" sz="1100">
                <a:solidFill>
                  <a:schemeClr val="dk1"/>
                </a:solidFill>
              </a:rPr>
              <a:t>Ejercicio 3:</a:t>
            </a:r>
            <a:r>
              <a:rPr lang="es-CO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Dibujar un círculo con clics del ratón (MouseEvent)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O" sz="1100">
                <a:solidFill>
                  <a:schemeClr val="dk1"/>
                </a:solidFill>
              </a:rPr>
              <a:t>Objetivo</a:t>
            </a:r>
            <a:r>
              <a:rPr lang="es-CO" sz="1100">
                <a:solidFill>
                  <a:schemeClr val="dk1"/>
                </a:solidFill>
              </a:rPr>
              <a:t>: Crear una ventana que permita al usuario dibujar un círculo cada vez que hace clic con el ratón en cualquier parte de la ventana.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O" sz="1100">
                <a:solidFill>
                  <a:schemeClr val="dk1"/>
                </a:solidFill>
              </a:rPr>
              <a:t>Instrucciones: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s-CO" sz="1100">
                <a:solidFill>
                  <a:schemeClr val="dk1"/>
                </a:solidFill>
              </a:rPr>
              <a:t>Crear una ventana en blanco.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s-CO" sz="1100">
                <a:solidFill>
                  <a:schemeClr val="dk1"/>
                </a:solidFill>
              </a:rPr>
              <a:t>Cuando el usuario haga clic en cualquier parte de la ventana, se debe dibujar un círculo en la posición del clic.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es-CO" sz="1100">
                <a:solidFill>
                  <a:schemeClr val="dk1"/>
                </a:solidFill>
              </a:rPr>
            </a:br>
            <a:br>
              <a:rPr lang="es-CO" sz="1100">
                <a:solidFill>
                  <a:schemeClr val="dk1"/>
                </a:solidFill>
              </a:rPr>
            </a:br>
            <a:endParaRPr b="1"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b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f789168b6d_0_31"/>
          <p:cNvSpPr txBox="1"/>
          <p:nvPr/>
        </p:nvSpPr>
        <p:spPr>
          <a:xfrm>
            <a:off x="843550" y="399950"/>
            <a:ext cx="7683900" cy="3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0"/>
              <a:buFont typeface="Arial"/>
              <a:buNone/>
            </a:pPr>
            <a:r>
              <a:rPr b="1" i="0" lang="es-CO" sz="24000" u="none" cap="none" strike="noStrike">
                <a:solidFill>
                  <a:srgbClr val="72AAFF"/>
                </a:solidFill>
                <a:latin typeface="Proxima Nova"/>
                <a:ea typeface="Proxima Nova"/>
                <a:cs typeface="Proxima Nova"/>
                <a:sym typeface="Proxima Nova"/>
              </a:rPr>
              <a:t>JAVA</a:t>
            </a:r>
            <a:endParaRPr b="0" i="0" sz="22700" u="none" cap="none" strike="noStrike">
              <a:solidFill>
                <a:srgbClr val="72AA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g2f789168b6d_0_31"/>
          <p:cNvSpPr/>
          <p:nvPr/>
        </p:nvSpPr>
        <p:spPr>
          <a:xfrm>
            <a:off x="520325" y="1496700"/>
            <a:ext cx="7941000" cy="2150100"/>
          </a:xfrm>
          <a:prstGeom prst="rect">
            <a:avLst/>
          </a:prstGeom>
          <a:gradFill>
            <a:gsLst>
              <a:gs pos="0">
                <a:srgbClr val="3B85FF">
                  <a:alpha val="0"/>
                </a:srgbClr>
              </a:gs>
              <a:gs pos="82000">
                <a:srgbClr val="3B85FF"/>
              </a:gs>
              <a:gs pos="100000">
                <a:srgbClr val="3B85FF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2f789168b6d_0_31"/>
          <p:cNvSpPr txBox="1"/>
          <p:nvPr>
            <p:ph type="title"/>
          </p:nvPr>
        </p:nvSpPr>
        <p:spPr>
          <a:xfrm>
            <a:off x="2886600" y="2165275"/>
            <a:ext cx="5445900" cy="133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0" lang="es-CO" sz="3600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Excepciones y Manejo de Errores en Java</a:t>
            </a:r>
            <a:endParaRPr sz="5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b="0" sz="3600">
              <a:solidFill>
                <a:schemeClr val="lt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192" name="Google Shape;192;g2f789168b6d_0_31"/>
          <p:cNvSpPr txBox="1"/>
          <p:nvPr/>
        </p:nvSpPr>
        <p:spPr>
          <a:xfrm>
            <a:off x="164874" y="164375"/>
            <a:ext cx="1734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8800">
                <a:solidFill>
                  <a:srgbClr val="FFFFFF"/>
                </a:solidFill>
              </a:rPr>
              <a:t>02</a:t>
            </a:r>
            <a:endParaRPr b="1" sz="8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f789168b6d_0_93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¿Qué son las excepciones?</a:t>
            </a:r>
            <a:endParaRPr sz="5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98" name="Google Shape;198;g2f789168b6d_0_93"/>
          <p:cNvSpPr txBox="1"/>
          <p:nvPr>
            <p:ph idx="1" type="subTitle"/>
          </p:nvPr>
        </p:nvSpPr>
        <p:spPr>
          <a:xfrm>
            <a:off x="611200" y="1077125"/>
            <a:ext cx="6850800" cy="36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350">
                <a:solidFill>
                  <a:schemeClr val="dk1"/>
                </a:solidFill>
                <a:highlight>
                  <a:srgbClr val="F2F2F2"/>
                </a:highlight>
                <a:latin typeface="Roboto"/>
                <a:ea typeface="Roboto"/>
                <a:cs typeface="Roboto"/>
                <a:sym typeface="Roboto"/>
              </a:rPr>
              <a:t>Definición:</a:t>
            </a:r>
            <a:endParaRPr b="1" sz="1350">
              <a:solidFill>
                <a:schemeClr val="dk1"/>
              </a:solidFill>
              <a:highlight>
                <a:srgbClr val="F2F2F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solidFill>
                <a:schemeClr val="dk1"/>
              </a:solidFill>
              <a:highlight>
                <a:srgbClr val="F2F2F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350">
                <a:solidFill>
                  <a:schemeClr val="dk1"/>
                </a:solidFill>
                <a:highlight>
                  <a:srgbClr val="F2F2F2"/>
                </a:highlight>
                <a:latin typeface="Roboto"/>
                <a:ea typeface="Roboto"/>
                <a:cs typeface="Roboto"/>
                <a:sym typeface="Roboto"/>
              </a:rPr>
              <a:t>Las excepciones son errores o situaciones inesperadas que ocurren durante la ejecución de un programa, interrumpiendo su flujo normal.</a:t>
            </a:r>
            <a:endParaRPr sz="1350">
              <a:solidFill>
                <a:schemeClr val="dk1"/>
              </a:solidFill>
              <a:highlight>
                <a:srgbClr val="F2F2F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solidFill>
                <a:schemeClr val="dk1"/>
              </a:solidFill>
              <a:highlight>
                <a:srgbClr val="F2F2F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350">
                <a:solidFill>
                  <a:schemeClr val="dk1"/>
                </a:solidFill>
                <a:highlight>
                  <a:srgbClr val="F2F2F2"/>
                </a:highlight>
                <a:latin typeface="Roboto"/>
                <a:ea typeface="Roboto"/>
                <a:cs typeface="Roboto"/>
                <a:sym typeface="Roboto"/>
              </a:rPr>
              <a:t>Ejemplo de la vida real:</a:t>
            </a:r>
            <a:endParaRPr b="1" sz="1350">
              <a:solidFill>
                <a:schemeClr val="dk1"/>
              </a:solidFill>
              <a:highlight>
                <a:srgbClr val="F2F2F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solidFill>
                <a:schemeClr val="dk1"/>
              </a:solidFill>
              <a:highlight>
                <a:srgbClr val="F2F2F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Roboto"/>
              <a:buChar char="●"/>
            </a:pPr>
            <a:r>
              <a:rPr lang="es-CO" sz="1350">
                <a:solidFill>
                  <a:schemeClr val="dk1"/>
                </a:solidFill>
                <a:highlight>
                  <a:srgbClr val="F2F2F2"/>
                </a:highlight>
                <a:latin typeface="Roboto"/>
                <a:ea typeface="Roboto"/>
                <a:cs typeface="Roboto"/>
                <a:sym typeface="Roboto"/>
              </a:rPr>
              <a:t>Imagina que estás retirando dinero de un cajero automático, pero no tienes suficiente saldo. El sistema lanza un mensaje de error (excepción), deteniendo el proceso.</a:t>
            </a:r>
            <a:endParaRPr sz="1350">
              <a:solidFill>
                <a:schemeClr val="dk1"/>
              </a:solidFill>
              <a:highlight>
                <a:srgbClr val="F2F2F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solidFill>
                <a:schemeClr val="dk1"/>
              </a:solidFill>
              <a:highlight>
                <a:srgbClr val="F2F2F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2489aa6272_1_14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Jerarquía de Excepciones en Java</a:t>
            </a:r>
            <a:endParaRPr sz="5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204" name="Google Shape;204;g22489aa6272_1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225" y="803051"/>
            <a:ext cx="8086601" cy="2948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g22489aa6272_1_14"/>
          <p:cNvSpPr txBox="1"/>
          <p:nvPr/>
        </p:nvSpPr>
        <p:spPr>
          <a:xfrm>
            <a:off x="520950" y="3556200"/>
            <a:ext cx="6765000" cy="15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350">
                <a:solidFill>
                  <a:schemeClr val="dk1"/>
                </a:solidFill>
                <a:highlight>
                  <a:srgbClr val="F2F2F2"/>
                </a:highlight>
                <a:latin typeface="Roboto"/>
                <a:ea typeface="Roboto"/>
                <a:cs typeface="Roboto"/>
                <a:sym typeface="Roboto"/>
              </a:rPr>
              <a:t>Explicación:</a:t>
            </a:r>
            <a:endParaRPr sz="1350">
              <a:solidFill>
                <a:schemeClr val="dk1"/>
              </a:solidFill>
              <a:highlight>
                <a:srgbClr val="F2F2F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350">
                <a:solidFill>
                  <a:schemeClr val="dk1"/>
                </a:solidFill>
                <a:highlight>
                  <a:srgbClr val="F2F2F2"/>
                </a:highlight>
                <a:latin typeface="Roboto"/>
                <a:ea typeface="Roboto"/>
                <a:cs typeface="Roboto"/>
                <a:sym typeface="Roboto"/>
              </a:rPr>
              <a:t>Excepciones comprobadas (checked exceptions): </a:t>
            </a:r>
            <a:r>
              <a:rPr lang="es-CO" sz="1350">
                <a:solidFill>
                  <a:schemeClr val="dk1"/>
                </a:solidFill>
                <a:highlight>
                  <a:srgbClr val="F2F2F2"/>
                </a:highlight>
                <a:latin typeface="Roboto"/>
                <a:ea typeface="Roboto"/>
                <a:cs typeface="Roboto"/>
                <a:sym typeface="Roboto"/>
              </a:rPr>
              <a:t>Son verificadas en tiempo de compilación, como IOException. El programador debe manejarlas.</a:t>
            </a:r>
            <a:endParaRPr sz="1350">
              <a:solidFill>
                <a:schemeClr val="dk1"/>
              </a:solidFill>
              <a:highlight>
                <a:srgbClr val="F2F2F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350">
                <a:solidFill>
                  <a:schemeClr val="dk1"/>
                </a:solidFill>
                <a:highlight>
                  <a:srgbClr val="F2F2F2"/>
                </a:highlight>
                <a:latin typeface="Roboto"/>
                <a:ea typeface="Roboto"/>
                <a:cs typeface="Roboto"/>
                <a:sym typeface="Roboto"/>
              </a:rPr>
              <a:t>Excepciones no comprobadas (unchecked exceptions):</a:t>
            </a:r>
            <a:r>
              <a:rPr lang="es-CO" sz="1350">
                <a:solidFill>
                  <a:schemeClr val="dk1"/>
                </a:solidFill>
                <a:highlight>
                  <a:srgbClr val="F2F2F2"/>
                </a:highlight>
                <a:latin typeface="Roboto"/>
                <a:ea typeface="Roboto"/>
                <a:cs typeface="Roboto"/>
                <a:sym typeface="Roboto"/>
              </a:rPr>
              <a:t> Ocurren en tiempo de ejecución, como NullPointerException o ArithmeticException. No requieren ser manejadas explícitamente, pero pueden causar errores en el programa.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2489aa6272_1_20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Manejo de Excepciones con try-catch</a:t>
            </a:r>
            <a:endParaRPr sz="5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211" name="Google Shape;211;g22489aa6272_1_20"/>
          <p:cNvSpPr txBox="1"/>
          <p:nvPr>
            <p:ph idx="1" type="subTitle"/>
          </p:nvPr>
        </p:nvSpPr>
        <p:spPr>
          <a:xfrm>
            <a:off x="611200" y="1077125"/>
            <a:ext cx="6850800" cy="36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solidFill>
                <a:schemeClr val="dk1"/>
              </a:solidFill>
              <a:highlight>
                <a:srgbClr val="F2F2F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highlight>
                <a:srgbClr val="F2F2F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solidFill>
                <a:schemeClr val="dk1"/>
              </a:solidFill>
              <a:highlight>
                <a:srgbClr val="F2F2F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solidFill>
                <a:schemeClr val="dk1"/>
              </a:solidFill>
              <a:highlight>
                <a:srgbClr val="F2F2F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212" name="Google Shape;212;g22489aa6272_1_20"/>
          <p:cNvPicPr preferRelativeResize="0"/>
          <p:nvPr/>
        </p:nvPicPr>
        <p:blipFill rotWithShape="1">
          <a:blip r:embed="rId3">
            <a:alphaModFix/>
          </a:blip>
          <a:srcRect b="0" l="0" r="8029" t="0"/>
          <a:stretch/>
        </p:blipFill>
        <p:spPr>
          <a:xfrm>
            <a:off x="2612325" y="696400"/>
            <a:ext cx="3257574" cy="261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g22489aa6272_1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4325" y="3220575"/>
            <a:ext cx="5203024" cy="187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246df81815_0_52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Ejemplo práctico</a:t>
            </a:r>
            <a:endParaRPr sz="5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 sz="1100">
                <a:solidFill>
                  <a:schemeClr val="dk1"/>
                </a:solidFill>
              </a:rPr>
              <a:t>Código</a:t>
            </a:r>
            <a:r>
              <a:rPr b="0" lang="es-CO" sz="1100">
                <a:solidFill>
                  <a:schemeClr val="dk1"/>
                </a:solidFill>
              </a:rPr>
              <a:t>: Manejo de una excepción común como división por cero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219" name="Google Shape;219;g2246df81815_0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700" y="1184325"/>
            <a:ext cx="4051977" cy="146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g2246df81815_0_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7975" y="1950625"/>
            <a:ext cx="3966324" cy="2241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2489aa6272_1_31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Ejemplo práctico</a:t>
            </a:r>
            <a:endParaRPr sz="5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300">
                <a:solidFill>
                  <a:schemeClr val="dk1"/>
                </a:solidFill>
              </a:rPr>
              <a:t>Excepciones personalizadas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O" sz="1100">
                <a:solidFill>
                  <a:schemeClr val="dk1"/>
                </a:solidFill>
              </a:rPr>
              <a:t>Explicación</a:t>
            </a:r>
            <a:r>
              <a:rPr b="0" lang="es-CO" sz="1100">
                <a:solidFill>
                  <a:schemeClr val="dk1"/>
                </a:solidFill>
              </a:rPr>
              <a:t>:</a:t>
            </a:r>
            <a:endParaRPr b="0"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-CO" sz="1100">
                <a:solidFill>
                  <a:schemeClr val="dk1"/>
                </a:solidFill>
              </a:rPr>
              <a:t>A veces, es útil crear nuestras propias excepciones para manejar errores específicos en nuestras aplicaciones.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226" name="Google Shape;226;g22489aa6272_1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0425" y="1842625"/>
            <a:ext cx="4088599" cy="3060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AGENDA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04" name="Google Shape;104;p3"/>
          <p:cNvSpPr txBox="1"/>
          <p:nvPr>
            <p:ph idx="5" type="title"/>
          </p:nvPr>
        </p:nvSpPr>
        <p:spPr>
          <a:xfrm>
            <a:off x="727531" y="1348279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01</a:t>
            </a:r>
            <a:endParaRPr/>
          </a:p>
        </p:txBody>
      </p:sp>
      <p:sp>
        <p:nvSpPr>
          <p:cNvPr id="105" name="Google Shape;105;p3"/>
          <p:cNvSpPr txBox="1"/>
          <p:nvPr>
            <p:ph idx="7" type="title"/>
          </p:nvPr>
        </p:nvSpPr>
        <p:spPr>
          <a:xfrm>
            <a:off x="727531" y="2992546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04</a:t>
            </a:r>
            <a:endParaRPr/>
          </a:p>
        </p:txBody>
      </p:sp>
      <p:sp>
        <p:nvSpPr>
          <p:cNvPr id="106" name="Google Shape;106;p3"/>
          <p:cNvSpPr txBox="1"/>
          <p:nvPr>
            <p:ph idx="8" type="title"/>
          </p:nvPr>
        </p:nvSpPr>
        <p:spPr>
          <a:xfrm>
            <a:off x="3397050" y="1348279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02</a:t>
            </a:r>
            <a:endParaRPr/>
          </a:p>
        </p:txBody>
      </p:sp>
      <p:sp>
        <p:nvSpPr>
          <p:cNvPr id="107" name="Google Shape;107;p3"/>
          <p:cNvSpPr txBox="1"/>
          <p:nvPr>
            <p:ph idx="15" type="title"/>
          </p:nvPr>
        </p:nvSpPr>
        <p:spPr>
          <a:xfrm>
            <a:off x="6066569" y="1348279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03</a:t>
            </a:r>
            <a:endParaRPr/>
          </a:p>
        </p:txBody>
      </p:sp>
      <p:sp>
        <p:nvSpPr>
          <p:cNvPr id="108" name="Google Shape;108;p3"/>
          <p:cNvSpPr txBox="1"/>
          <p:nvPr>
            <p:ph idx="16" type="subTitle"/>
          </p:nvPr>
        </p:nvSpPr>
        <p:spPr>
          <a:xfrm>
            <a:off x="1192950" y="1385575"/>
            <a:ext cx="18993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es-CO"/>
              <a:t>Eventos y Mensajes en Java</a:t>
            </a:r>
            <a:endParaRPr b="1"/>
          </a:p>
        </p:txBody>
      </p:sp>
      <p:sp>
        <p:nvSpPr>
          <p:cNvPr id="109" name="Google Shape;109;p3"/>
          <p:cNvSpPr txBox="1"/>
          <p:nvPr>
            <p:ph idx="17" type="subTitle"/>
          </p:nvPr>
        </p:nvSpPr>
        <p:spPr>
          <a:xfrm>
            <a:off x="1192950" y="2992550"/>
            <a:ext cx="2354100" cy="74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rPr b="1" lang="es-CO"/>
              <a:t>Ejemplo práctico en vivo</a:t>
            </a:r>
            <a:endParaRPr b="1"/>
          </a:p>
        </p:txBody>
      </p:sp>
      <p:sp>
        <p:nvSpPr>
          <p:cNvPr id="110" name="Google Shape;110;p3"/>
          <p:cNvSpPr txBox="1"/>
          <p:nvPr>
            <p:ph idx="19" type="subTitle"/>
          </p:nvPr>
        </p:nvSpPr>
        <p:spPr>
          <a:xfrm>
            <a:off x="3477650" y="1620099"/>
            <a:ext cx="2349900" cy="121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es-CO"/>
              <a:t>Tipos de eventos en Java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t/>
            </a:r>
            <a:endParaRPr b="1"/>
          </a:p>
        </p:txBody>
      </p:sp>
      <p:sp>
        <p:nvSpPr>
          <p:cNvPr id="111" name="Google Shape;111;p3"/>
          <p:cNvSpPr txBox="1"/>
          <p:nvPr>
            <p:ph idx="21" type="subTitle"/>
          </p:nvPr>
        </p:nvSpPr>
        <p:spPr>
          <a:xfrm>
            <a:off x="6066575" y="1348275"/>
            <a:ext cx="3242700" cy="77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rPr b="1" lang="es-CO"/>
              <a:t>Paso de mensajes</a:t>
            </a:r>
            <a:endParaRPr b="1"/>
          </a:p>
        </p:txBody>
      </p:sp>
      <p:pic>
        <p:nvPicPr>
          <p:cNvPr id="112" name="Google Shape;11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15225" y="85726"/>
            <a:ext cx="1300925" cy="137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3"/>
          <p:cNvSpPr txBox="1"/>
          <p:nvPr>
            <p:ph idx="7" type="title"/>
          </p:nvPr>
        </p:nvSpPr>
        <p:spPr>
          <a:xfrm>
            <a:off x="3660806" y="2895471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04</a:t>
            </a:r>
            <a:endParaRPr/>
          </a:p>
        </p:txBody>
      </p:sp>
      <p:sp>
        <p:nvSpPr>
          <p:cNvPr id="114" name="Google Shape;114;p3"/>
          <p:cNvSpPr txBox="1"/>
          <p:nvPr>
            <p:ph idx="17" type="subTitle"/>
          </p:nvPr>
        </p:nvSpPr>
        <p:spPr>
          <a:xfrm>
            <a:off x="4160175" y="2753325"/>
            <a:ext cx="2354100" cy="101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rPr b="1" lang="es-CO"/>
              <a:t>Introducción a las Excepciones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t/>
            </a:r>
            <a:endParaRPr b="1"/>
          </a:p>
        </p:txBody>
      </p:sp>
      <p:sp>
        <p:nvSpPr>
          <p:cNvPr id="115" name="Google Shape;115;p3"/>
          <p:cNvSpPr txBox="1"/>
          <p:nvPr>
            <p:ph idx="7" type="title"/>
          </p:nvPr>
        </p:nvSpPr>
        <p:spPr>
          <a:xfrm>
            <a:off x="6212531" y="2895471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05</a:t>
            </a:r>
            <a:endParaRPr/>
          </a:p>
        </p:txBody>
      </p:sp>
      <p:sp>
        <p:nvSpPr>
          <p:cNvPr id="116" name="Google Shape;116;p3"/>
          <p:cNvSpPr txBox="1"/>
          <p:nvPr>
            <p:ph idx="17" type="subTitle"/>
          </p:nvPr>
        </p:nvSpPr>
        <p:spPr>
          <a:xfrm>
            <a:off x="6748600" y="2910825"/>
            <a:ext cx="2354100" cy="101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rPr b="1" lang="es-CO"/>
              <a:t>Try-Catch: Manejando Excepciones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839b6d8710_1_18"/>
          <p:cNvSpPr txBox="1"/>
          <p:nvPr>
            <p:ph type="title"/>
          </p:nvPr>
        </p:nvSpPr>
        <p:spPr>
          <a:xfrm>
            <a:off x="580320" y="-8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s-CO">
                <a:solidFill>
                  <a:schemeClr val="dk1"/>
                </a:solidFill>
              </a:rPr>
              <a:t>  Ejercicios Prácticos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232" name="Google Shape;232;g2839b6d8710_1_18"/>
          <p:cNvSpPr txBox="1"/>
          <p:nvPr/>
        </p:nvSpPr>
        <p:spPr>
          <a:xfrm>
            <a:off x="580325" y="623675"/>
            <a:ext cx="7902300" cy="22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-CO" sz="1300">
                <a:solidFill>
                  <a:schemeClr val="dk1"/>
                </a:solidFill>
              </a:rPr>
              <a:t>Ejercicio 1: Manejo de Excepciones de Entrada de Datos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O" sz="1100">
                <a:solidFill>
                  <a:schemeClr val="dk1"/>
                </a:solidFill>
              </a:rPr>
              <a:t>Escribe un programa que pida al usuario que ingrese dos números enteros y realice la división del primero entre el segundo. Si el usuario ingresa un valor no numérico o intenta dividir por cero, el programa debe manejar estas excepciones y mostrar un mensaje adecuado.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CO" sz="1100">
                <a:solidFill>
                  <a:schemeClr val="dk1"/>
                </a:solidFill>
              </a:rPr>
              <a:t>Instrucciones: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s-CO" sz="1100">
                <a:solidFill>
                  <a:schemeClr val="dk1"/>
                </a:solidFill>
              </a:rPr>
              <a:t>Utiliza un </a:t>
            </a:r>
            <a:r>
              <a:rPr lang="es-CO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try-catch</a:t>
            </a:r>
            <a:r>
              <a:rPr lang="es-CO" sz="1100">
                <a:solidFill>
                  <a:schemeClr val="dk1"/>
                </a:solidFill>
              </a:rPr>
              <a:t> para manejar la excepción de formato incorrecto (usar </a:t>
            </a:r>
            <a:r>
              <a:rPr lang="es-CO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InputMismatchException</a:t>
            </a:r>
            <a:r>
              <a:rPr lang="es-CO" sz="1100">
                <a:solidFill>
                  <a:schemeClr val="dk1"/>
                </a:solidFill>
              </a:rPr>
              <a:t>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s-CO" sz="1100">
                <a:solidFill>
                  <a:schemeClr val="dk1"/>
                </a:solidFill>
              </a:rPr>
              <a:t>Maneja la división por cero con otra excepción (</a:t>
            </a:r>
            <a:r>
              <a:rPr lang="es-CO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ArithmeticException</a:t>
            </a:r>
            <a:r>
              <a:rPr lang="es-CO" sz="1100">
                <a:solidFill>
                  <a:schemeClr val="dk1"/>
                </a:solidFill>
              </a:rPr>
              <a:t>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s-CO" sz="1100">
                <a:solidFill>
                  <a:schemeClr val="dk1"/>
                </a:solidFill>
              </a:rPr>
              <a:t>Usa un bloque </a:t>
            </a:r>
            <a:r>
              <a:rPr lang="es-CO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finally</a:t>
            </a:r>
            <a:r>
              <a:rPr lang="es-CO" sz="1100">
                <a:solidFill>
                  <a:schemeClr val="dk1"/>
                </a:solidFill>
              </a:rPr>
              <a:t> para mostrar un mensaje final.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233" name="Google Shape;233;g2839b6d8710_1_18"/>
          <p:cNvSpPr txBox="1"/>
          <p:nvPr/>
        </p:nvSpPr>
        <p:spPr>
          <a:xfrm>
            <a:off x="851125" y="3353200"/>
            <a:ext cx="6779700" cy="16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CO" sz="1100">
                <a:solidFill>
                  <a:schemeClr val="dk1"/>
                </a:solidFill>
              </a:rPr>
              <a:t>Resultado esperado: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s-CO" sz="1100">
                <a:solidFill>
                  <a:schemeClr val="dk1"/>
                </a:solidFill>
              </a:rPr>
              <a:t>Si se ingresa texto en lugar de números:</a:t>
            </a:r>
            <a:br>
              <a:rPr lang="es-CO" sz="1100">
                <a:solidFill>
                  <a:schemeClr val="dk1"/>
                </a:solidFill>
              </a:rPr>
            </a:br>
            <a:r>
              <a:rPr lang="es-CO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Error: Debes ingresar un número entero.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s-CO" sz="1100">
                <a:solidFill>
                  <a:schemeClr val="dk1"/>
                </a:solidFill>
              </a:rPr>
              <a:t>Si se intenta dividir por cero:</a:t>
            </a:r>
            <a:br>
              <a:rPr lang="es-CO" sz="1100">
                <a:solidFill>
                  <a:schemeClr val="dk1"/>
                </a:solidFill>
              </a:rPr>
            </a:br>
            <a:r>
              <a:rPr lang="es-CO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Error: No se puede dividir por cero.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s-CO" sz="1100">
                <a:solidFill>
                  <a:schemeClr val="dk1"/>
                </a:solidFill>
              </a:rPr>
              <a:t>Si la operación se completa correctamente, mostrará el resultado y:</a:t>
            </a:r>
            <a:br>
              <a:rPr lang="es-CO" sz="1100">
                <a:solidFill>
                  <a:schemeClr val="dk1"/>
                </a:solidFill>
              </a:rPr>
            </a:br>
            <a:r>
              <a:rPr lang="es-CO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Operación completada.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2489aa6272_1_44"/>
          <p:cNvSpPr txBox="1"/>
          <p:nvPr>
            <p:ph type="title"/>
          </p:nvPr>
        </p:nvSpPr>
        <p:spPr>
          <a:xfrm>
            <a:off x="580320" y="-8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s-CO">
                <a:solidFill>
                  <a:schemeClr val="dk1"/>
                </a:solidFill>
              </a:rPr>
              <a:t>  Ejercicios Prácticos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239" name="Google Shape;239;g22489aa6272_1_44"/>
          <p:cNvSpPr txBox="1"/>
          <p:nvPr/>
        </p:nvSpPr>
        <p:spPr>
          <a:xfrm>
            <a:off x="580325" y="623675"/>
            <a:ext cx="7902300" cy="22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-CO" sz="1300">
                <a:solidFill>
                  <a:schemeClr val="dk1"/>
                </a:solidFill>
              </a:rPr>
              <a:t>Ejercicio 2: ArrayIndexOutOfBoundsException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O" sz="1100">
                <a:solidFill>
                  <a:schemeClr val="dk1"/>
                </a:solidFill>
              </a:rPr>
              <a:t>Escribe un programa que permita al usuario acceder a elementos en un arreglo de 5 números enteros. Si el usuario intenta acceder a una posición fuera del rango del arreglo, el programa debe manejar la excepción </a:t>
            </a:r>
            <a:r>
              <a:rPr lang="es-CO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ArrayIndexOutOfBoundsException</a:t>
            </a:r>
            <a:r>
              <a:rPr lang="es-CO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CO" sz="1100">
                <a:solidFill>
                  <a:schemeClr val="dk1"/>
                </a:solidFill>
              </a:rPr>
              <a:t>Instrucciones: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s-CO" sz="1100">
                <a:solidFill>
                  <a:schemeClr val="dk1"/>
                </a:solidFill>
              </a:rPr>
              <a:t>Crea un arreglo con 5 elementos.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s-CO" sz="1100">
                <a:solidFill>
                  <a:schemeClr val="dk1"/>
                </a:solidFill>
              </a:rPr>
              <a:t>Pide al usuario que ingrese un índice para acceder a un valor del arreglo.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s-CO" sz="1100">
                <a:solidFill>
                  <a:schemeClr val="dk1"/>
                </a:solidFill>
              </a:rPr>
              <a:t>Usa un </a:t>
            </a:r>
            <a:r>
              <a:rPr lang="es-CO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try-catch</a:t>
            </a:r>
            <a:r>
              <a:rPr lang="es-CO" sz="1100">
                <a:solidFill>
                  <a:schemeClr val="dk1"/>
                </a:solidFill>
              </a:rPr>
              <a:t> para manejar el intento de acceder a un índice fuera de rango.</a:t>
            </a:r>
            <a:endParaRPr b="1" sz="1300">
              <a:solidFill>
                <a:schemeClr val="dk1"/>
              </a:solidFill>
            </a:endParaRPr>
          </a:p>
        </p:txBody>
      </p:sp>
      <p:sp>
        <p:nvSpPr>
          <p:cNvPr id="240" name="Google Shape;240;g22489aa6272_1_44"/>
          <p:cNvSpPr txBox="1"/>
          <p:nvPr/>
        </p:nvSpPr>
        <p:spPr>
          <a:xfrm>
            <a:off x="807125" y="3015675"/>
            <a:ext cx="6779700" cy="20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CO" sz="1100">
                <a:solidFill>
                  <a:schemeClr val="dk1"/>
                </a:solidFill>
              </a:rPr>
              <a:t>Resultado esperado: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s-CO" sz="1100">
                <a:solidFill>
                  <a:schemeClr val="dk1"/>
                </a:solidFill>
              </a:rPr>
              <a:t>Si el usuario ingresa un número mayor a 4 o menor a 0:</a:t>
            </a:r>
            <a:br>
              <a:rPr lang="es-CO" sz="1100">
                <a:solidFill>
                  <a:schemeClr val="dk1"/>
                </a:solidFill>
              </a:rPr>
            </a:br>
            <a:r>
              <a:rPr lang="es-CO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Error: El índice ingresado está fuera de rango.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s-CO" sz="1100">
                <a:solidFill>
                  <a:schemeClr val="dk1"/>
                </a:solidFill>
              </a:rPr>
              <a:t>Si el usuario ingresa un número válido (entre 0 y 4):</a:t>
            </a:r>
            <a:br>
              <a:rPr lang="es-CO" sz="1100">
                <a:solidFill>
                  <a:schemeClr val="dk1"/>
                </a:solidFill>
              </a:rPr>
            </a:br>
            <a:r>
              <a:rPr lang="es-CO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El valor en el índice [índice] es: [valor]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s-CO" sz="1100">
                <a:solidFill>
                  <a:schemeClr val="dk1"/>
                </a:solidFill>
              </a:rPr>
              <a:t>En cualquier caso, siempre muestra al final:</a:t>
            </a:r>
            <a:br>
              <a:rPr lang="es-CO" sz="1100">
                <a:solidFill>
                  <a:schemeClr val="dk1"/>
                </a:solidFill>
              </a:rPr>
            </a:br>
            <a:r>
              <a:rPr lang="es-CO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Acceso al arreglo finalizado.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6"/>
          <p:cNvSpPr txBox="1"/>
          <p:nvPr>
            <p:ph type="title"/>
          </p:nvPr>
        </p:nvSpPr>
        <p:spPr>
          <a:xfrm>
            <a:off x="1883694" y="2143085"/>
            <a:ext cx="53766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GRACIAS</a:t>
            </a:r>
            <a:r>
              <a:rPr lang="es-CO">
                <a:solidFill>
                  <a:schemeClr val="dk2"/>
                </a:solidFill>
              </a:rPr>
              <a:t>!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6" name="Google Shape;246;p16"/>
          <p:cNvSpPr txBox="1"/>
          <p:nvPr/>
        </p:nvSpPr>
        <p:spPr>
          <a:xfrm>
            <a:off x="1883694" y="4015829"/>
            <a:ext cx="5376600" cy="3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Please keep this slide for attribution</a:t>
            </a:r>
            <a:endParaRPr b="0" i="0" sz="12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47" name="Google Shape;24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31550" y="2531050"/>
            <a:ext cx="2612450" cy="261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"/>
          <p:cNvSpPr txBox="1"/>
          <p:nvPr>
            <p:ph type="ctrTitle"/>
          </p:nvPr>
        </p:nvSpPr>
        <p:spPr>
          <a:xfrm>
            <a:off x="371400" y="242125"/>
            <a:ext cx="7096800" cy="144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909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s-CO" sz="6600"/>
              <a:t>Módulo Backend</a:t>
            </a:r>
            <a:endParaRPr/>
          </a:p>
        </p:txBody>
      </p:sp>
      <p:sp>
        <p:nvSpPr>
          <p:cNvPr id="122" name="Google Shape;122;p2"/>
          <p:cNvSpPr txBox="1"/>
          <p:nvPr>
            <p:ph idx="1" type="subTitle"/>
          </p:nvPr>
        </p:nvSpPr>
        <p:spPr>
          <a:xfrm>
            <a:off x="1023750" y="3422320"/>
            <a:ext cx="62712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CO"/>
              <a:t>Módulo 1 Java SE y POO</a:t>
            </a:r>
            <a:endParaRPr b="1"/>
          </a:p>
        </p:txBody>
      </p:sp>
      <p:sp>
        <p:nvSpPr>
          <p:cNvPr id="123" name="Google Shape;123;p2"/>
          <p:cNvSpPr txBox="1"/>
          <p:nvPr>
            <p:ph idx="1" type="subTitle"/>
          </p:nvPr>
        </p:nvSpPr>
        <p:spPr>
          <a:xfrm>
            <a:off x="858325" y="2333845"/>
            <a:ext cx="62712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CO"/>
              <a:t>Erix Mendoza 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"/>
          <p:cNvSpPr txBox="1"/>
          <p:nvPr>
            <p:ph type="title"/>
          </p:nvPr>
        </p:nvSpPr>
        <p:spPr>
          <a:xfrm>
            <a:off x="311624" y="3760451"/>
            <a:ext cx="3982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s-CO" sz="1700"/>
              <a:t>Eventos y Mensajes en Java</a:t>
            </a:r>
            <a:endParaRPr/>
          </a:p>
        </p:txBody>
      </p:sp>
      <p:sp>
        <p:nvSpPr>
          <p:cNvPr id="129" name="Google Shape;129;p4"/>
          <p:cNvSpPr txBox="1"/>
          <p:nvPr>
            <p:ph idx="2" type="title"/>
          </p:nvPr>
        </p:nvSpPr>
        <p:spPr>
          <a:xfrm>
            <a:off x="1045374" y="2681100"/>
            <a:ext cx="1734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s-CO"/>
              <a:t>01</a:t>
            </a:r>
            <a:endParaRPr/>
          </a:p>
        </p:txBody>
      </p:sp>
      <p:pic>
        <p:nvPicPr>
          <p:cNvPr id="130" name="Google Shape;130;p4" title="Bobawooyo Dog Confused GIF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60952" y="1465348"/>
            <a:ext cx="2212800" cy="22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2429476786_0_37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Eventos y Mensajes en Java</a:t>
            </a:r>
            <a:endParaRPr sz="5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36" name="Google Shape;136;g22429476786_0_37"/>
          <p:cNvSpPr txBox="1"/>
          <p:nvPr>
            <p:ph idx="1" type="subTitle"/>
          </p:nvPr>
        </p:nvSpPr>
        <p:spPr>
          <a:xfrm>
            <a:off x="273725" y="878000"/>
            <a:ext cx="5919000" cy="28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CO"/>
              <a:t>Eventos</a:t>
            </a:r>
            <a:r>
              <a:rPr lang="es-CO"/>
              <a:t>: Son acciones que ocurren dentro de un programa, como cuando un usuario hace clic en un botón, mueve el ratón o presiona una tecla. Estos eventos desencadenan una respuesta en el programa.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CO"/>
              <a:t>Mensajes:</a:t>
            </a:r>
            <a:r>
              <a:rPr lang="es-CO"/>
              <a:t> Representan la comunicación que se envía como resultado de un evento. En términos prácticos, un evento "lanza" un mensaje que puede ser capturado y manejado por otro componente del programa.</a:t>
            </a:r>
            <a:endParaRPr/>
          </a:p>
        </p:txBody>
      </p:sp>
      <p:sp>
        <p:nvSpPr>
          <p:cNvPr id="137" name="Google Shape;137;g22429476786_0_37"/>
          <p:cNvSpPr txBox="1"/>
          <p:nvPr/>
        </p:nvSpPr>
        <p:spPr>
          <a:xfrm>
            <a:off x="2978975" y="4138300"/>
            <a:ext cx="5657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100">
                <a:solidFill>
                  <a:schemeClr val="dk1"/>
                </a:solidFill>
              </a:rPr>
              <a:t>En Java, los eventos se manejan mediante </a:t>
            </a:r>
            <a:r>
              <a:rPr b="1" lang="es-CO" sz="1100">
                <a:solidFill>
                  <a:schemeClr val="dk1"/>
                </a:solidFill>
              </a:rPr>
              <a:t>listeners</a:t>
            </a:r>
            <a:r>
              <a:rPr lang="es-CO" sz="1100">
                <a:solidFill>
                  <a:schemeClr val="dk1"/>
                </a:solidFill>
              </a:rPr>
              <a:t> (escuchas), que son interfaces que permiten capturar eventos específicos. Cuando ocurre un evento, el listener correspondiente reacciona y ejecuta el código deseado.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fc26bd5d8b_0_8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Tipos de eventos en Java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43" name="Google Shape;143;g2fc26bd5d8b_0_8"/>
          <p:cNvSpPr txBox="1"/>
          <p:nvPr>
            <p:ph idx="1" type="subTitle"/>
          </p:nvPr>
        </p:nvSpPr>
        <p:spPr>
          <a:xfrm>
            <a:off x="777750" y="928200"/>
            <a:ext cx="7205400" cy="3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CO"/>
              <a:t>Los eventos en Java son acciones o sucesos que ocurren cuando el usuario interactúa con componentes de la interfaz gráfica (GUI). Aquí te presento tres tipos comunes: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CO"/>
              <a:t>ActionEvent</a:t>
            </a:r>
            <a:r>
              <a:rPr lang="es-CO"/>
              <a:t>: Se dispara cuando ocurre una acción en un componente, como hacer clic en un botón.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CO"/>
              <a:t>Ejemplo</a:t>
            </a:r>
            <a:r>
              <a:rPr lang="es-CO"/>
              <a:t>: Un clic en un botón de enviar en un formulario.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CO"/>
              <a:t>KeyEvent</a:t>
            </a:r>
            <a:r>
              <a:rPr lang="es-CO"/>
              <a:t>: Se dispara cuando el usuario presiona una tecla en el teclado.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CO"/>
              <a:t>Ejemplo:</a:t>
            </a:r>
            <a:r>
              <a:rPr lang="es-CO"/>
              <a:t> Escribir texto en un campo de entrada o detectar la tecla "Enter".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CO"/>
              <a:t>MouseEvent:</a:t>
            </a:r>
            <a:r>
              <a:rPr lang="es-CO"/>
              <a:t> Se dispara cuando el usuario realiza una acción con el ratón, como hacer clic, mover el ratón o arrastrar.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CO"/>
              <a:t>Ejemplo:</a:t>
            </a:r>
            <a:r>
              <a:rPr lang="es-CO"/>
              <a:t> Hacer clic derecho en una imagen o mover el cursor sobre un botón.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fc33310da3_0_0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Paso de Mensajes</a:t>
            </a:r>
            <a:endParaRPr sz="5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49" name="Google Shape;149;g2fc33310da3_0_0"/>
          <p:cNvSpPr txBox="1"/>
          <p:nvPr>
            <p:ph idx="1" type="subTitle"/>
          </p:nvPr>
        </p:nvSpPr>
        <p:spPr>
          <a:xfrm>
            <a:off x="897425" y="793650"/>
            <a:ext cx="5919000" cy="17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CO"/>
              <a:t>El paso de mensajes describe cómo la información o los comandos se transfieren entre los componentes de un programa a través de eventos. Por ejemplo, cuando un usuario hace clic en un botón, un mensaje puede ser enviado a otro componente del sistema, como un objeto de interfaz gráfica (GUI), para actualizar el estado del programa.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f789168b6d_0_11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EJEMPLO</a:t>
            </a:r>
            <a:endParaRPr sz="5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100">
                <a:solidFill>
                  <a:schemeClr val="dk1"/>
                </a:solidFill>
              </a:rPr>
              <a:t>1. ActionEvent (clic en un botón)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100">
                <a:solidFill>
                  <a:schemeClr val="dk1"/>
                </a:solidFill>
              </a:rPr>
              <a:t>Este tipo de evento se dispara cuando ocurre una acción en un componente,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100">
                <a:solidFill>
                  <a:schemeClr val="dk1"/>
                </a:solidFill>
              </a:rPr>
              <a:t> como un clic en un botón.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300">
                <a:solidFill>
                  <a:schemeClr val="dk1"/>
                </a:solidFill>
              </a:rPr>
              <a:t>Explicación:</a:t>
            </a:r>
            <a:endParaRPr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0" lang="es-CO" sz="1100">
                <a:solidFill>
                  <a:schemeClr val="dk1"/>
                </a:solidFill>
              </a:rPr>
              <a:t>Se crea una ventana y un botón con un texto.</a:t>
            </a:r>
            <a:endParaRPr b="0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0" lang="es-CO" sz="1100">
                <a:solidFill>
                  <a:schemeClr val="dk1"/>
                </a:solidFill>
              </a:rPr>
              <a:t>Se le asigna un </a:t>
            </a:r>
            <a:r>
              <a:rPr lang="es-CO" sz="1100">
                <a:solidFill>
                  <a:schemeClr val="dk1"/>
                </a:solidFill>
              </a:rPr>
              <a:t>listener</a:t>
            </a:r>
            <a:r>
              <a:rPr b="0" lang="es-CO" sz="1100">
                <a:solidFill>
                  <a:schemeClr val="dk1"/>
                </a:solidFill>
              </a:rPr>
              <a:t> al botón que escucha por un </a:t>
            </a:r>
            <a:r>
              <a:rPr lang="es-CO" sz="1100">
                <a:solidFill>
                  <a:schemeClr val="dk1"/>
                </a:solidFill>
              </a:rPr>
              <a:t>ActionEvent</a:t>
            </a:r>
            <a:r>
              <a:rPr b="0" lang="es-CO" sz="1100">
                <a:solidFill>
                  <a:schemeClr val="dk1"/>
                </a:solidFill>
              </a:rPr>
              <a:t> (cuando se hace clic).</a:t>
            </a:r>
            <a:endParaRPr b="0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0" lang="es-CO" sz="1100">
                <a:solidFill>
                  <a:schemeClr val="dk1"/>
                </a:solidFill>
              </a:rPr>
              <a:t>Cuando se detecta el clic, el listener muestra un cuadro de diálogo.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155" name="Google Shape;155;g2f789168b6d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0250" y="1489625"/>
            <a:ext cx="3178775" cy="339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fc33310da3_1_2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EJEMPLO</a:t>
            </a:r>
            <a:endParaRPr sz="5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100">
                <a:solidFill>
                  <a:schemeClr val="dk1"/>
                </a:solidFill>
              </a:rPr>
              <a:t>1. </a:t>
            </a:r>
            <a:r>
              <a:rPr lang="es-CO" sz="1100">
                <a:solidFill>
                  <a:schemeClr val="dk1"/>
                </a:solidFill>
              </a:rPr>
              <a:t>KeyEvent</a:t>
            </a:r>
            <a:r>
              <a:rPr b="0" lang="es-CO" sz="1100">
                <a:solidFill>
                  <a:schemeClr val="dk1"/>
                </a:solidFill>
              </a:rPr>
              <a:t> (presionar una tecla)</a:t>
            </a:r>
            <a:r>
              <a:rPr lang="es-CO" sz="1100">
                <a:solidFill>
                  <a:schemeClr val="dk1"/>
                </a:solidFill>
              </a:rPr>
              <a:t>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300">
                <a:solidFill>
                  <a:schemeClr val="dk1"/>
                </a:solidFill>
              </a:rPr>
              <a:t>Explicación:</a:t>
            </a:r>
            <a:endParaRPr sz="13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AutoNum type="arabicPeriod"/>
            </a:pPr>
            <a:r>
              <a:rPr b="0" lang="es-CO" sz="900">
                <a:solidFill>
                  <a:schemeClr val="dk1"/>
                </a:solidFill>
              </a:rPr>
              <a:t>Se crea una ventana y un campo de texto.</a:t>
            </a:r>
            <a:endParaRPr b="0"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AutoNum type="arabicPeriod"/>
            </a:pPr>
            <a:r>
              <a:rPr b="0" lang="es-CO" sz="900">
                <a:solidFill>
                  <a:schemeClr val="dk1"/>
                </a:solidFill>
              </a:rPr>
              <a:t>Se le asigna un KeyListener al campo de texto para detectar cuándo se presiona una tecla.</a:t>
            </a:r>
            <a:endParaRPr b="0"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AutoNum type="arabicPeriod"/>
            </a:pPr>
            <a:r>
              <a:rPr b="0" lang="es-CO" sz="900">
                <a:solidFill>
                  <a:schemeClr val="dk1"/>
                </a:solidFill>
              </a:rPr>
              <a:t>Si la tecla es Entre, el listener muestra un cuadro de diálogo.</a:t>
            </a:r>
            <a:endParaRPr b="0" sz="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61" name="Google Shape;161;g2fc33310da3_1_2"/>
          <p:cNvSpPr txBox="1"/>
          <p:nvPr/>
        </p:nvSpPr>
        <p:spPr>
          <a:xfrm>
            <a:off x="1093275" y="1489625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Este tipo de evento se dispara cuando el usuario presiona una tecla en el teclado.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ffects of School Bullying on Teenagers Thesis Defense by Slidesgo">
  <a:themeElements>
    <a:clrScheme name="Nodo">
      <a:dk1>
        <a:srgbClr val="000000"/>
      </a:dk1>
      <a:lt1>
        <a:srgbClr val="FFFFFF"/>
      </a:lt1>
      <a:dk2>
        <a:srgbClr val="000023"/>
      </a:dk2>
      <a:lt2>
        <a:srgbClr val="000066"/>
      </a:lt2>
      <a:accent1>
        <a:srgbClr val="006FFF"/>
      </a:accent1>
      <a:accent2>
        <a:srgbClr val="00D9AC"/>
      </a:accent2>
      <a:accent3>
        <a:srgbClr val="F8D300"/>
      </a:accent3>
      <a:accent4>
        <a:srgbClr val="FF8F1B"/>
      </a:accent4>
      <a:accent5>
        <a:srgbClr val="7979FF"/>
      </a:accent5>
      <a:accent6>
        <a:srgbClr val="CFD0D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0x0101002D3715C159A3E1429C79038F1E10A35A</vt:lpwstr>
  </property>
</Properties>
</file>